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1" r:id="rId3"/>
    <p:sldId id="292" r:id="rId4"/>
    <p:sldId id="305" r:id="rId5"/>
    <p:sldId id="290" r:id="rId6"/>
    <p:sldId id="291" r:id="rId7"/>
    <p:sldId id="293" r:id="rId8"/>
    <p:sldId id="304" r:id="rId9"/>
    <p:sldId id="303" r:id="rId10"/>
    <p:sldId id="297" r:id="rId11"/>
    <p:sldId id="302" r:id="rId12"/>
    <p:sldId id="271" r:id="rId13"/>
    <p:sldId id="265" r:id="rId14"/>
    <p:sldId id="272" r:id="rId15"/>
    <p:sldId id="294" r:id="rId16"/>
    <p:sldId id="283" r:id="rId17"/>
    <p:sldId id="301" r:id="rId18"/>
    <p:sldId id="28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Graf%203%20v%20aplikaci%20Microsoft%20Word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9396325459318"/>
          <c:y val="2.1189304461942258E-2"/>
          <c:w val="0.85520595265603494"/>
          <c:h val="0.84477143482064743"/>
        </c:manualLayout>
      </c:layout>
      <c:lineChart>
        <c:grouping val="standar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UCH</c:v>
                </c:pt>
              </c:strCache>
            </c:strRef>
          </c:tx>
          <c:cat>
            <c:multiLvlStrRef>
              <c:f>List1!$A$2:$B$13</c:f>
              <c:multiLvlStrCache>
                <c:ptCount val="12"/>
                <c:lvl>
                  <c:pt idx="0">
                    <c:v>III</c:v>
                  </c:pt>
                  <c:pt idx="1">
                    <c:v>VI</c:v>
                  </c:pt>
                  <c:pt idx="2">
                    <c:v>IX</c:v>
                  </c:pt>
                  <c:pt idx="3">
                    <c:v>XII</c:v>
                  </c:pt>
                  <c:pt idx="4">
                    <c:v>III</c:v>
                  </c:pt>
                  <c:pt idx="5">
                    <c:v>VI</c:v>
                  </c:pt>
                  <c:pt idx="6">
                    <c:v>IX</c:v>
                  </c:pt>
                  <c:pt idx="7">
                    <c:v>XII</c:v>
                  </c:pt>
                  <c:pt idx="8">
                    <c:v>III</c:v>
                  </c:pt>
                  <c:pt idx="9">
                    <c:v>VI</c:v>
                  </c:pt>
                  <c:pt idx="10">
                    <c:v>IX</c:v>
                  </c:pt>
                  <c:pt idx="11">
                    <c:v>XII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</c:lvl>
              </c:multiLvlStrCache>
            </c:multiLvl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43125</c:v>
                </c:pt>
                <c:pt idx="1">
                  <c:v>39764</c:v>
                </c:pt>
                <c:pt idx="2">
                  <c:v>39165</c:v>
                </c:pt>
                <c:pt idx="3">
                  <c:v>37218</c:v>
                </c:pt>
                <c:pt idx="4">
                  <c:v>36538</c:v>
                </c:pt>
                <c:pt idx="5">
                  <c:v>33963</c:v>
                </c:pt>
                <c:pt idx="6">
                  <c:v>33069</c:v>
                </c:pt>
                <c:pt idx="7">
                  <c:v>30179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List1!$D$1</c:f>
              <c:strCache>
                <c:ptCount val="1"/>
                <c:pt idx="0">
                  <c:v>VM</c:v>
                </c:pt>
              </c:strCache>
            </c:strRef>
          </c:tx>
          <c:cat>
            <c:multiLvlStrRef>
              <c:f>List1!$A$2:$B$13</c:f>
              <c:multiLvlStrCache>
                <c:ptCount val="12"/>
                <c:lvl>
                  <c:pt idx="0">
                    <c:v>III</c:v>
                  </c:pt>
                  <c:pt idx="1">
                    <c:v>VI</c:v>
                  </c:pt>
                  <c:pt idx="2">
                    <c:v>IX</c:v>
                  </c:pt>
                  <c:pt idx="3">
                    <c:v>XII</c:v>
                  </c:pt>
                  <c:pt idx="4">
                    <c:v>III</c:v>
                  </c:pt>
                  <c:pt idx="5">
                    <c:v>VI</c:v>
                  </c:pt>
                  <c:pt idx="6">
                    <c:v>IX</c:v>
                  </c:pt>
                  <c:pt idx="7">
                    <c:v>XII</c:v>
                  </c:pt>
                  <c:pt idx="8">
                    <c:v>III</c:v>
                  </c:pt>
                  <c:pt idx="9">
                    <c:v>VI</c:v>
                  </c:pt>
                  <c:pt idx="10">
                    <c:v>IX</c:v>
                  </c:pt>
                  <c:pt idx="11">
                    <c:v>XII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</c:lvl>
              </c:multiLvlStrCache>
            </c:multiLvl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10432</c:v>
                </c:pt>
                <c:pt idx="1">
                  <c:v>11595</c:v>
                </c:pt>
                <c:pt idx="2">
                  <c:v>13208</c:v>
                </c:pt>
                <c:pt idx="3">
                  <c:v>15016</c:v>
                </c:pt>
                <c:pt idx="4">
                  <c:v>17077</c:v>
                </c:pt>
                <c:pt idx="5">
                  <c:v>18215</c:v>
                </c:pt>
                <c:pt idx="6">
                  <c:v>20583</c:v>
                </c:pt>
                <c:pt idx="7">
                  <c:v>21054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92448"/>
        <c:axId val="66393984"/>
      </c:lineChart>
      <c:catAx>
        <c:axId val="6639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66393984"/>
        <c:crosses val="autoZero"/>
        <c:auto val="1"/>
        <c:lblAlgn val="ctr"/>
        <c:lblOffset val="100"/>
        <c:noMultiLvlLbl val="0"/>
      </c:catAx>
      <c:valAx>
        <c:axId val="6639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3924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>
                <a:solidFill>
                  <a:schemeClr val="bg1"/>
                </a:solidFill>
              </a:defRPr>
            </a:pPr>
            <a:r>
              <a:rPr lang="cs-CZ" sz="1600">
                <a:solidFill>
                  <a:sysClr val="windowText" lastClr="000000"/>
                </a:solidFill>
              </a:rPr>
              <a:t>Podíl nezaměstnaných osob v kraji hl. m. Praha a v ČR k 31. 1. 2017  </a:t>
            </a:r>
            <a:r>
              <a:rPr lang="cs-CZ">
                <a:solidFill>
                  <a:schemeClr val="bg1"/>
                </a:solidFill>
              </a:rPr>
              <a:t>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028708031157669"/>
          <c:y val="0.12462339413062631"/>
          <c:w val="0.79163906578180421"/>
          <c:h val="0.828756037207604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3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3"/>
                </a:solidFill>
              </a:ln>
            </c:spPr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4"/>
            <c:invertIfNegative val="0"/>
            <c:bubble3D val="0"/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 3 v aplikaci Microsoft Word]Podíly nezaměstnaných v krajích'!$AA$22:$AA$36</c:f>
              <c:strCache>
                <c:ptCount val="15"/>
                <c:pt idx="0">
                  <c:v>Praha</c:v>
                </c:pt>
                <c:pt idx="1">
                  <c:v>Plzeňský kraj</c:v>
                </c:pt>
                <c:pt idx="2">
                  <c:v>Královéhradecký kraj</c:v>
                </c:pt>
                <c:pt idx="3">
                  <c:v>Pardubický kraj</c:v>
                </c:pt>
                <c:pt idx="4">
                  <c:v>Středočeský kraj</c:v>
                </c:pt>
                <c:pt idx="5">
                  <c:v>Jihočeský kraj</c:v>
                </c:pt>
                <c:pt idx="6">
                  <c:v>Zlínský kraj</c:v>
                </c:pt>
                <c:pt idx="7">
                  <c:v>kraj Vysočina</c:v>
                </c:pt>
                <c:pt idx="8">
                  <c:v>Celkem ČR</c:v>
                </c:pt>
                <c:pt idx="9">
                  <c:v>Liberecký kraj</c:v>
                </c:pt>
                <c:pt idx="10">
                  <c:v>Karlovarský kraj</c:v>
                </c:pt>
                <c:pt idx="11">
                  <c:v>Olomoucký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Ústecký kraj</c:v>
                </c:pt>
              </c:strCache>
            </c:strRef>
          </c:cat>
          <c:val>
            <c:numRef>
              <c:f>'[Graf 3 v aplikaci Microsoft Word]Podíly nezaměstnaných v krajích'!$AB$22:$AB$36</c:f>
              <c:numCache>
                <c:formatCode>0.0</c:formatCode>
                <c:ptCount val="15"/>
                <c:pt idx="0">
                  <c:v>3.3</c:v>
                </c:pt>
                <c:pt idx="1">
                  <c:v>3.7</c:v>
                </c:pt>
                <c:pt idx="2">
                  <c:v>3.8</c:v>
                </c:pt>
                <c:pt idx="3">
                  <c:v>4.2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5.3</c:v>
                </c:pt>
                <c:pt idx="8">
                  <c:v>5.3</c:v>
                </c:pt>
                <c:pt idx="9">
                  <c:v>5.3</c:v>
                </c:pt>
                <c:pt idx="10">
                  <c:v>5.5</c:v>
                </c:pt>
                <c:pt idx="11">
                  <c:v>6.1</c:v>
                </c:pt>
                <c:pt idx="12">
                  <c:v>6.2</c:v>
                </c:pt>
                <c:pt idx="13">
                  <c:v>7.5</c:v>
                </c:pt>
                <c:pt idx="14">
                  <c:v>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972416"/>
        <c:axId val="59284864"/>
      </c:barChart>
      <c:catAx>
        <c:axId val="56972416"/>
        <c:scaling>
          <c:orientation val="minMax"/>
        </c:scaling>
        <c:delete val="0"/>
        <c:axPos val="l"/>
        <c:majorTickMark val="out"/>
        <c:minorTickMark val="none"/>
        <c:tickLblPos val="nextTo"/>
        <c:crossAx val="59284864"/>
        <c:crosses val="autoZero"/>
        <c:auto val="1"/>
        <c:lblAlgn val="ctr"/>
        <c:lblOffset val="100"/>
        <c:noMultiLvlLbl val="0"/>
      </c:catAx>
      <c:valAx>
        <c:axId val="5928486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spPr>
          <a:noFill/>
        </c:spPr>
        <c:crossAx val="56972416"/>
        <c:crosses val="autoZero"/>
        <c:crossBetween val="between"/>
      </c:valAx>
      <c:spPr>
        <a:solidFill>
          <a:schemeClr val="bg1">
            <a:alpha val="39000"/>
          </a:schemeClr>
        </a:solidFill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FAF3-A749-48DC-A75C-114C517CCE8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FA18-757E-44C4-985E-B9E5AAF93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12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65E3E243-1AEA-4FAA-B495-A1555346E2D7}" type="datetime1">
              <a:rPr lang="cs-CZ"/>
              <a:pPr>
                <a:defRPr/>
              </a:pPr>
              <a:t>31.10.2017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853DA629-D3B3-49B5-BD5A-A5637C78E7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72A7-2AB9-447C-A14E-9E09C63F5A5B}" type="datetime1">
              <a:rPr lang="cs-CZ">
                <a:solidFill>
                  <a:prstClr val="white"/>
                </a:solidFill>
              </a:rPr>
              <a:pPr>
                <a:defRPr/>
              </a:pPr>
              <a:t>31.10.2017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D442-C700-4F2F-873B-B0C81A576001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87A5-492F-4C56-880D-A6BD89FA1F89}" type="datetime1">
              <a:rPr lang="cs-CZ">
                <a:solidFill>
                  <a:prstClr val="white"/>
                </a:solidFill>
              </a:rPr>
              <a:pPr>
                <a:defRPr/>
              </a:pPr>
              <a:t>31.10.2017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D60A-37A9-4939-B6D6-B2D7779A73CC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A116-C896-4A24-856A-51DDBE16324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5F28-9BAF-49E0-A6BA-740D5B412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5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A116-C896-4A24-856A-51DDBE16324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5F28-9BAF-49E0-A6BA-740D5B412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6F61C-A7FA-4D47-B3CB-0F36C75FF62F}" type="datetime1">
              <a:rPr lang="cs-CZ">
                <a:solidFill>
                  <a:prstClr val="white"/>
                </a:solidFill>
              </a:rPr>
              <a:pPr>
                <a:defRPr/>
              </a:pPr>
              <a:t>31.10.2017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6F1E5-1761-4C62-84A6-9B9FE1F3DDB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fontAlgn="base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a.eu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absolvent.cz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721519" y="3501009"/>
            <a:ext cx="7772400" cy="1008112"/>
          </a:xfrm>
        </p:spPr>
        <p:txBody>
          <a:bodyPr/>
          <a:lstStyle/>
          <a:p>
            <a:r>
              <a:rPr lang="cs-CZ" b="1" dirty="0" smtClean="0"/>
              <a:t>IPS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8928991" cy="136815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rgbClr val="002060"/>
                </a:solidFill>
              </a:rPr>
              <a:t>Schůzka výchovných poradců Praha – východ</a:t>
            </a:r>
            <a:r>
              <a:rPr lang="cs-CZ" sz="3600" dirty="0">
                <a:solidFill>
                  <a:srgbClr val="002060"/>
                </a:solidFill>
              </a:rPr>
              <a:t> </a:t>
            </a:r>
            <a:r>
              <a:rPr lang="cs-CZ" sz="3600" dirty="0" smtClean="0">
                <a:solidFill>
                  <a:srgbClr val="002060"/>
                </a:solidFill>
              </a:rPr>
              <a:t>1.11.2017</a:t>
            </a: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827088" y="6127390"/>
            <a:ext cx="7561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500" dirty="0" smtClean="0">
                <a:solidFill>
                  <a:prstClr val="black"/>
                </a:solidFill>
                <a:cs typeface="Arial" charset="0"/>
              </a:rPr>
              <a:t>Úřad práce ČR, Krajská pobočka v Příbrami, Kontaktní pracoviště pro Prahu-východ</a:t>
            </a:r>
            <a:endParaRPr lang="cs-CZ" sz="15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vel.lehovec\AppData\Local\Microsoft\Windows\Temporary Internet Files\Content.IE5\JW3Q8HS2\MP9004421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64904"/>
            <a:ext cx="21073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Možnosti řešení nezaměstnanosti absolventů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4713387"/>
          </a:xfrm>
        </p:spPr>
        <p:txBody>
          <a:bodyPr/>
          <a:lstStyle/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více spolupráce škol a zaměstnavatelů (více praxe)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zvýšení zájmu o technické obory (spolupráce zaměstnavatelů se školami, Úřadem práce, Krajským úřadem atd.)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podpora vhodné volby povolání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zlepšení kvality a přitažlivosti výuky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podpora zájmů žáka o budoucí profesi (exkurze)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podpora dobrého klimatu ve škole (adaptační a sportovní kurzy, individuální konzultace, školní psycholog apod.)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více zájmu rodiny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2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Opatření ke zvýšení zaměstnanosti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Projekt PROKOP – finanční gramotnost + orientace na trhu práce</a:t>
            </a:r>
            <a:endParaRPr lang="cs-CZ" dirty="0" smtClean="0"/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projekty ÚP	- Záruky pro mladé</a:t>
            </a:r>
          </a:p>
          <a:p>
            <a:pPr marL="1225" indent="0"/>
            <a:r>
              <a:rPr lang="cs-CZ" dirty="0"/>
              <a:t>	</a:t>
            </a:r>
            <a:r>
              <a:rPr lang="cs-CZ" dirty="0" smtClean="0"/>
              <a:t>	    	- Nové Pracovní příležitosti</a:t>
            </a:r>
          </a:p>
          <a:p>
            <a:pPr marL="1225" indent="0"/>
            <a:r>
              <a:rPr lang="cs-CZ" dirty="0" smtClean="0"/>
              <a:t>			- Generační tandem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portál EURES – </a:t>
            </a:r>
            <a:r>
              <a:rPr lang="cs-CZ" dirty="0" err="1" smtClean="0"/>
              <a:t>Portal</a:t>
            </a:r>
            <a:r>
              <a:rPr lang="cs-CZ" dirty="0" smtClean="0"/>
              <a:t> Evropské unie pro mladé </a:t>
            </a:r>
            <a:r>
              <a:rPr lang="cs-CZ" dirty="0" smtClean="0">
                <a:hlinkClick r:id="rId2"/>
              </a:rPr>
              <a:t>www.europa.eu</a:t>
            </a:r>
            <a:r>
              <a:rPr lang="cs-CZ" dirty="0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00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	</a:t>
            </a:r>
            <a:r>
              <a:rPr lang="cs-CZ" sz="3200" dirty="0" smtClean="0"/>
              <a:t>Informační a poradenské středisko pro volbu povolání (IPS)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700213"/>
            <a:ext cx="8352606" cy="4425950"/>
          </a:xfrm>
        </p:spPr>
        <p:txBody>
          <a:bodyPr/>
          <a:lstStyle/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poskytuje komplexní informační a poradenské služby k volbě povolání a vzdělávání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informace, charakteristiky a požadavky na jednotlivá povolání (profesiogramy, videoprogramy)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databáze středních, vyšších odborných a vysokých škol včetně studijních oborů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informační letáky a odkazy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distribuce Atlasů školství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96" y="4581128"/>
            <a:ext cx="22987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smtClean="0"/>
              <a:t>	</a:t>
            </a:r>
            <a:r>
              <a:rPr lang="cs-CZ" sz="3200" dirty="0" smtClean="0"/>
              <a:t>Aktivity IPS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skupinové poradenství (besedy) pro volbu povolání určené žákům 8. tříd ZŠ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skupinové poradenství (besedy) o možnostech absolventa SŠ určené žákům posledních ročníků SŠ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individuální poradenství pro žáky ZŠ a jejich rodiče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diagnostika profesní orientace dle zájmů žáka       (PC program AIST-R) s následným doporučením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8425" indent="-45720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2987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Účast na skupinovém poradenství </a:t>
            </a:r>
            <a:br>
              <a:rPr lang="cs-CZ" sz="3200" dirty="0" smtClean="0"/>
            </a:br>
            <a:r>
              <a:rPr lang="cs-CZ" sz="3200" dirty="0" smtClean="0"/>
              <a:t>- 8. třídy 2016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340768"/>
            <a:ext cx="8135937" cy="4785395"/>
          </a:xfrm>
        </p:spPr>
        <p:txBody>
          <a:bodyPr/>
          <a:lstStyle/>
          <a:p>
            <a:pPr marL="458425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v roce 2013 – </a:t>
            </a:r>
            <a:r>
              <a:rPr lang="cs-CZ" b="1" dirty="0" smtClean="0"/>
              <a:t>18</a:t>
            </a:r>
            <a:r>
              <a:rPr lang="cs-CZ" dirty="0" smtClean="0"/>
              <a:t> </a:t>
            </a:r>
            <a:r>
              <a:rPr lang="cs-CZ" dirty="0"/>
              <a:t>škol (z okresu Praha-východ)</a:t>
            </a:r>
            <a:endParaRPr lang="cs-CZ" dirty="0" smtClean="0"/>
          </a:p>
          <a:p>
            <a:pPr marL="458425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v roce 2014 – </a:t>
            </a:r>
            <a:r>
              <a:rPr lang="cs-CZ" b="1" dirty="0" smtClean="0"/>
              <a:t>15</a:t>
            </a:r>
            <a:r>
              <a:rPr lang="cs-CZ" dirty="0" smtClean="0"/>
              <a:t> škol</a:t>
            </a:r>
          </a:p>
          <a:p>
            <a:pPr marL="458425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v roce 2015 – </a:t>
            </a:r>
            <a:r>
              <a:rPr lang="cs-CZ" b="1" dirty="0" smtClean="0"/>
              <a:t>15</a:t>
            </a:r>
            <a:r>
              <a:rPr lang="cs-CZ" dirty="0" smtClean="0"/>
              <a:t> škol</a:t>
            </a:r>
          </a:p>
          <a:p>
            <a:pPr marL="458425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v roce 2016 – </a:t>
            </a:r>
            <a:r>
              <a:rPr lang="cs-CZ" b="1" dirty="0" smtClean="0"/>
              <a:t>14</a:t>
            </a:r>
            <a:r>
              <a:rPr lang="cs-CZ" dirty="0" smtClean="0"/>
              <a:t> </a:t>
            </a:r>
            <a:r>
              <a:rPr lang="cs-CZ" dirty="0" smtClean="0"/>
              <a:t>škol</a:t>
            </a:r>
          </a:p>
          <a:p>
            <a:pPr marL="458425" indent="-457200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 roce 2017 – </a:t>
            </a:r>
            <a:r>
              <a:rPr lang="cs-CZ" b="1" dirty="0" smtClean="0"/>
              <a:t>19</a:t>
            </a:r>
            <a:r>
              <a:rPr lang="cs-CZ" dirty="0" smtClean="0"/>
              <a:t> škol</a:t>
            </a:r>
            <a:endParaRPr lang="cs-CZ" dirty="0" smtClean="0"/>
          </a:p>
          <a:p>
            <a:pPr marL="458425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celkem v roce </a:t>
            </a:r>
            <a:r>
              <a:rPr lang="cs-CZ" dirty="0" smtClean="0"/>
              <a:t>2017 </a:t>
            </a:r>
            <a:r>
              <a:rPr lang="cs-CZ" dirty="0" smtClean="0"/>
              <a:t>navštívilo IPS přes </a:t>
            </a:r>
            <a:r>
              <a:rPr lang="cs-CZ" b="1" dirty="0" smtClean="0"/>
              <a:t>400</a:t>
            </a:r>
            <a:r>
              <a:rPr lang="cs-CZ" dirty="0" smtClean="0"/>
              <a:t> </a:t>
            </a:r>
            <a:r>
              <a:rPr lang="cs-CZ" dirty="0" smtClean="0"/>
              <a:t>žáků ZŠ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32703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Atlasy školství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2012 – distribuce 287 atlasů pro 751 žáků ZŠ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2013 – distribuce 854 atlasů pro 830 žáků ZŠ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2014 – distribuce 917 atlasů pro 893 žáků ZŠ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2015 – distribuce 1026 atlasů pro 1000 žáků ZŠ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2016 – distribuce 1042 atlasů pro 1017 žáků ZŠ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2017 – distribuce 1131 atlasů pro 1107 žáků ZŠ</a:t>
            </a:r>
          </a:p>
          <a:p>
            <a:pPr marL="458425" indent="-457200">
              <a:buFont typeface="Wingdings" panose="05000000000000000000" pitchFamily="2" charset="2"/>
              <a:buChar char="Ø"/>
            </a:pPr>
            <a:r>
              <a:rPr lang="cs-CZ" i="1" dirty="0" smtClean="0"/>
              <a:t>rozvoz atlasů – není možné zaručit ze strany ÚP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518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Důležité odkazy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4713387"/>
          </a:xfrm>
        </p:spPr>
        <p:txBody>
          <a:bodyPr/>
          <a:lstStyle/>
          <a:p>
            <a:pPr algn="ctr"/>
            <a:r>
              <a:rPr lang="cs-CZ" sz="3600" dirty="0" smtClean="0">
                <a:hlinkClick r:id="rId2"/>
              </a:rPr>
              <a:t>www.infoabsolvent.cz</a:t>
            </a:r>
            <a:r>
              <a:rPr lang="cs-CZ" sz="2400" dirty="0" smtClean="0"/>
              <a:t>		</a:t>
            </a:r>
          </a:p>
          <a:p>
            <a:endParaRPr lang="cs-CZ" sz="2400" dirty="0" smtClean="0"/>
          </a:p>
          <a:p>
            <a:r>
              <a:rPr lang="cs-CZ" sz="2400" dirty="0" smtClean="0"/>
              <a:t>www.atlasskolstvi.cz			www.nuv.cz</a:t>
            </a:r>
            <a:endParaRPr lang="cs-CZ" sz="2400" dirty="0"/>
          </a:p>
          <a:p>
            <a:r>
              <a:rPr lang="cs-CZ" sz="2400" dirty="0" smtClean="0"/>
              <a:t>www.stredniskoly.cz			www.gwo.cz</a:t>
            </a:r>
            <a:endParaRPr lang="cs-CZ" sz="2400" dirty="0"/>
          </a:p>
          <a:p>
            <a:r>
              <a:rPr lang="cs-CZ" sz="2400" dirty="0" smtClean="0"/>
              <a:t>www.noveistp.cz			http</a:t>
            </a:r>
            <a:r>
              <a:rPr lang="cs-CZ" sz="2400" dirty="0"/>
              <a:t>://</a:t>
            </a:r>
            <a:r>
              <a:rPr lang="cs-CZ" sz="2400" dirty="0" smtClean="0"/>
              <a:t>portal.mpsv.cz</a:t>
            </a:r>
            <a:endParaRPr lang="cs-CZ" sz="2400" dirty="0"/>
          </a:p>
          <a:p>
            <a:r>
              <a:rPr lang="cs-CZ" sz="2400" dirty="0" smtClean="0"/>
              <a:t>www.narodni-kvalifikace.cz</a:t>
            </a:r>
            <a:r>
              <a:rPr lang="cs-CZ" sz="2400" dirty="0"/>
              <a:t>	</a:t>
            </a:r>
            <a:r>
              <a:rPr lang="cs-CZ" sz="2400" dirty="0" smtClean="0"/>
              <a:t>	www.msmt.cz</a:t>
            </a:r>
            <a:r>
              <a:rPr lang="cs-CZ" sz="2400" dirty="0"/>
              <a:t>	</a:t>
            </a:r>
            <a:r>
              <a:rPr lang="cs-CZ" sz="2400" dirty="0" smtClean="0"/>
              <a:t>	</a:t>
            </a:r>
          </a:p>
          <a:p>
            <a:r>
              <a:rPr lang="cs-CZ" sz="2400" dirty="0" smtClean="0"/>
              <a:t>http://is.braillnet.cz/skoly.php	www.platy.cz</a:t>
            </a:r>
            <a:endParaRPr lang="cs-CZ" sz="2400" dirty="0"/>
          </a:p>
          <a:p>
            <a:r>
              <a:rPr lang="cs-CZ" sz="2400" dirty="0" smtClean="0"/>
              <a:t>www.budoucnostprofesi.cz</a:t>
            </a:r>
            <a:r>
              <a:rPr lang="cs-CZ" sz="2400" dirty="0"/>
              <a:t>	</a:t>
            </a:r>
            <a:r>
              <a:rPr lang="cs-CZ" sz="2400" dirty="0" smtClean="0"/>
              <a:t>	www.platy-mzdy.cz</a:t>
            </a:r>
          </a:p>
          <a:p>
            <a:r>
              <a:rPr lang="cs-CZ" sz="2400" dirty="0" smtClean="0"/>
              <a:t>www.uradprace.cz			www.eures.cz</a:t>
            </a:r>
          </a:p>
          <a:p>
            <a:r>
              <a:rPr lang="cs-CZ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21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ÚP pro Prahu-východ (IPS)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4824536"/>
          </a:xfrm>
        </p:spPr>
        <p:txBody>
          <a:bodyPr/>
          <a:lstStyle/>
          <a:p>
            <a:r>
              <a:rPr lang="cs-CZ" b="1" dirty="0" smtClean="0"/>
              <a:t>Dobrovského 1278/25</a:t>
            </a:r>
          </a:p>
          <a:p>
            <a:r>
              <a:rPr lang="cs-CZ" b="1" dirty="0" smtClean="0"/>
              <a:t>170 00 Praha 7</a:t>
            </a:r>
          </a:p>
          <a:p>
            <a:endParaRPr lang="cs-CZ" i="1" dirty="0" smtClean="0"/>
          </a:p>
          <a:p>
            <a:endParaRPr lang="cs-CZ" i="1" dirty="0"/>
          </a:p>
          <a:p>
            <a:r>
              <a:rPr lang="cs-CZ" i="1" dirty="0" smtClean="0"/>
              <a:t>                                                     	Úřední hodiny:</a:t>
            </a:r>
          </a:p>
          <a:p>
            <a:r>
              <a:rPr lang="cs-CZ" i="1" dirty="0"/>
              <a:t> </a:t>
            </a:r>
            <a:r>
              <a:rPr lang="cs-CZ" i="1" dirty="0" smtClean="0"/>
              <a:t>                                                    </a:t>
            </a:r>
            <a:r>
              <a:rPr lang="cs-CZ" i="1" dirty="0"/>
              <a:t>	</a:t>
            </a:r>
            <a:r>
              <a:rPr lang="cs-CZ" i="1" dirty="0" smtClean="0"/>
              <a:t>PO, ST  8-12, 13-17						ÚT, ČT  8-11</a:t>
            </a:r>
          </a:p>
          <a:p>
            <a:r>
              <a:rPr lang="cs-CZ" i="1" dirty="0"/>
              <a:t>	</a:t>
            </a:r>
            <a:r>
              <a:rPr lang="cs-CZ" i="1" dirty="0" smtClean="0"/>
              <a:t>					</a:t>
            </a:r>
            <a:r>
              <a:rPr lang="cs-CZ" sz="2400" i="1" dirty="0" smtClean="0"/>
              <a:t>PÁ  8-11 (pouze pro nové</a:t>
            </a:r>
          </a:p>
          <a:p>
            <a:r>
              <a:rPr lang="cs-CZ" sz="2400" i="1" dirty="0"/>
              <a:t> </a:t>
            </a:r>
            <a:r>
              <a:rPr lang="cs-CZ" sz="2400" i="1" dirty="0" smtClean="0"/>
              <a:t>                                                                                   uchazeče)</a:t>
            </a:r>
            <a:endParaRPr lang="cs-CZ" sz="2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649638" cy="377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949022" cy="2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965969"/>
          </a:xfrm>
        </p:spPr>
        <p:txBody>
          <a:bodyPr/>
          <a:lstStyle/>
          <a:p>
            <a:r>
              <a:rPr lang="cs-CZ" sz="4400" dirty="0" smtClean="0"/>
              <a:t>Děkuji za pozornost</a:t>
            </a:r>
            <a:endParaRPr lang="cs-CZ" sz="44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776864" cy="17281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Daniela Bouší</a:t>
            </a:r>
          </a:p>
          <a:p>
            <a:r>
              <a:rPr lang="cs-CZ" dirty="0" smtClean="0"/>
              <a:t>950 151 325</a:t>
            </a:r>
            <a:r>
              <a:rPr lang="cs-CZ" smtClean="0"/>
              <a:t>, daniela.bousi@uradprace.cz</a:t>
            </a:r>
            <a:endParaRPr lang="cs-CZ" dirty="0" smtClean="0"/>
          </a:p>
          <a:p>
            <a:r>
              <a:rPr lang="cs-CZ" dirty="0" smtClean="0"/>
              <a:t>www.uradprace.cz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8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Program </a:t>
            </a:r>
            <a:endParaRPr lang="cs-CZ" sz="3200" b="1" dirty="0">
              <a:solidFill>
                <a:srgbClr val="00359E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4213" y="1556792"/>
            <a:ext cx="8135937" cy="4569371"/>
          </a:xfrm>
        </p:spPr>
        <p:txBody>
          <a:bodyPr/>
          <a:lstStyle/>
          <a:p>
            <a:pPr marL="344125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dirty="0" smtClean="0"/>
              <a:t>situace na trhu práce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dirty="0" smtClean="0"/>
              <a:t>nezaměstnanost absolventů a mladistvých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dirty="0" smtClean="0"/>
              <a:t>Informační a poradenské středisko (IPS)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dirty="0" smtClean="0"/>
              <a:t>distribuce Atlasů školství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dkazy, weby, kontakty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975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Míra nezaměstnanosti k 30.9.2017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3" y="1412776"/>
            <a:ext cx="8784976" cy="47133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nezaměstnanost je na 3,8 % (evidováno 284 915 uchazečů,             o 93 343 méně než v r. 2016)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volných pracovních míst nejvíce od r. 2008 (206 081, </a:t>
            </a:r>
            <a:r>
              <a:rPr lang="cs-CZ" sz="2400" dirty="0" err="1" smtClean="0"/>
              <a:t>min.rok</a:t>
            </a:r>
            <a:r>
              <a:rPr lang="cs-CZ" sz="2400" dirty="0" smtClean="0"/>
              <a:t> 140 993)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celková míra nezaměstnanosti ČR dle EUROSTAT se pohybuje okolo 2,9 %, což je pod průměrem zemí EU </a:t>
            </a:r>
            <a:r>
              <a:rPr lang="cs-CZ" sz="2400" dirty="0"/>
              <a:t>(EU </a:t>
            </a:r>
            <a:r>
              <a:rPr lang="cs-CZ" sz="2400" dirty="0" smtClean="0"/>
              <a:t>7,4 %)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Středočeský kraj je na 3,27 %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okr. Praha – východ je na 1,5 %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je evidováno 15 390 (</a:t>
            </a:r>
            <a:r>
              <a:rPr lang="cs-CZ" sz="2400" dirty="0" err="1" smtClean="0"/>
              <a:t>min.rok</a:t>
            </a:r>
            <a:r>
              <a:rPr lang="cs-CZ" sz="2400" dirty="0" smtClean="0"/>
              <a:t> 21 054) absolventů škol a mladistvých</a:t>
            </a:r>
          </a:p>
        </p:txBody>
      </p:sp>
    </p:spTree>
    <p:extLst>
      <p:ext uri="{BB962C8B-B14F-4D97-AF65-F5344CB8AC3E}">
        <p14:creationId xmlns:p14="http://schemas.microsoft.com/office/powerpoint/2010/main" val="21041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/>
              <a:t>Vývoj počtu uchazečů a VPM v hl. m. Praze v letech 2015 - 2017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76147"/>
              </p:ext>
            </p:extLst>
          </p:nvPr>
        </p:nvGraphicFramePr>
        <p:xfrm>
          <a:off x="251521" y="1700213"/>
          <a:ext cx="842493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9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Vývoj počtu uchazečů o zaměstnání a volných pracovních míst</a:t>
            </a:r>
            <a:endParaRPr lang="cs-CZ" sz="32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32846378"/>
              </p:ext>
            </p:extLst>
          </p:nvPr>
        </p:nvGraphicFramePr>
        <p:xfrm>
          <a:off x="467545" y="1484784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2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2554"/>
            <a:ext cx="7992888" cy="47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Evidence absolventů k 30.10.2016 Praha – východ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1196752"/>
            <a:ext cx="8496622" cy="52565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							</a:t>
            </a:r>
            <a:r>
              <a:rPr lang="cs-CZ" sz="2400" u="sng" dirty="0" smtClean="0"/>
              <a:t>2015</a:t>
            </a:r>
            <a:r>
              <a:rPr lang="cs-CZ" sz="2400" dirty="0" smtClean="0"/>
              <a:t>	</a:t>
            </a:r>
            <a:r>
              <a:rPr lang="cs-CZ" sz="2400" u="sng" dirty="0" smtClean="0"/>
              <a:t>2016</a:t>
            </a:r>
            <a:r>
              <a:rPr lang="cs-CZ" sz="2400" dirty="0" smtClean="0"/>
              <a:t>    </a:t>
            </a:r>
            <a:r>
              <a:rPr lang="cs-CZ" sz="2400" u="sng" dirty="0" smtClean="0"/>
              <a:t>2017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Celkem uchazečů o zaměstnání		265</a:t>
            </a:r>
            <a:r>
              <a:rPr lang="cs-CZ" sz="2400" b="1" dirty="0" smtClean="0"/>
              <a:t>	178        107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(C) 	Základní – 				38 	</a:t>
            </a:r>
            <a:r>
              <a:rPr lang="cs-CZ" sz="2400" b="1" dirty="0" smtClean="0"/>
              <a:t>35           37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(E) 	Nižší SO – 				17 	</a:t>
            </a:r>
            <a:r>
              <a:rPr lang="cs-CZ" sz="2400" b="1" dirty="0" smtClean="0"/>
              <a:t>4               4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(H) 	SO s výučním listem – 			49 	</a:t>
            </a:r>
            <a:r>
              <a:rPr lang="cs-CZ" sz="2400" b="1" dirty="0" smtClean="0"/>
              <a:t>33           14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(L) 	ÚSO </a:t>
            </a:r>
            <a:r>
              <a:rPr lang="cs-CZ" sz="2400" dirty="0"/>
              <a:t>s </a:t>
            </a:r>
            <a:r>
              <a:rPr lang="cs-CZ" sz="2400" dirty="0" smtClean="0"/>
              <a:t>výučním listem </a:t>
            </a:r>
            <a:r>
              <a:rPr lang="cs-CZ" sz="2400" dirty="0"/>
              <a:t>i maturitou </a:t>
            </a:r>
            <a:r>
              <a:rPr lang="cs-CZ" sz="2400" dirty="0" smtClean="0"/>
              <a:t>– 	22 	</a:t>
            </a:r>
            <a:r>
              <a:rPr lang="cs-CZ" sz="2400" b="1" dirty="0" smtClean="0"/>
              <a:t>8               6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(M) 	ÚSO </a:t>
            </a:r>
            <a:r>
              <a:rPr lang="cs-CZ" sz="2400" dirty="0"/>
              <a:t>s maturitou (bez vyučení) </a:t>
            </a:r>
            <a:r>
              <a:rPr lang="cs-CZ" sz="2400" dirty="0" smtClean="0"/>
              <a:t>– 	79	</a:t>
            </a:r>
            <a:r>
              <a:rPr lang="cs-CZ" sz="2400" b="1" dirty="0" smtClean="0"/>
              <a:t>59           24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(K) 	ÚS všeobecné – 			7	</a:t>
            </a:r>
            <a:r>
              <a:rPr lang="cs-CZ" sz="2400" b="1" dirty="0" smtClean="0"/>
              <a:t>7               6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(N) 	Vyšší </a:t>
            </a:r>
            <a:r>
              <a:rPr lang="cs-CZ" sz="2400" dirty="0"/>
              <a:t>odborné </a:t>
            </a:r>
            <a:r>
              <a:rPr lang="cs-CZ" sz="2400" dirty="0" smtClean="0"/>
              <a:t>– 			7	</a:t>
            </a:r>
            <a:r>
              <a:rPr lang="cs-CZ" sz="2400" b="1" dirty="0" smtClean="0"/>
              <a:t>5               4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(R) 	Bakalářské – 				22	</a:t>
            </a:r>
            <a:r>
              <a:rPr lang="cs-CZ" sz="2400" b="1" dirty="0" smtClean="0"/>
              <a:t>13             6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(T) 	Vysokoškolské – 			24	</a:t>
            </a:r>
            <a:r>
              <a:rPr lang="cs-CZ" sz="2400" b="1" dirty="0" smtClean="0"/>
              <a:t>14             7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(V)	Doktorské </a:t>
            </a:r>
            <a:r>
              <a:rPr lang="cs-CZ" sz="2400" dirty="0"/>
              <a:t>–  </a:t>
            </a:r>
            <a:r>
              <a:rPr lang="cs-CZ" sz="2400" dirty="0" smtClean="0"/>
              <a:t>				0	0               0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7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Nejčastější obory u evidovaných absolventů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gastronomie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ekonomika a ekonomie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administrativa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podnikání a obchod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dirty="0" smtClean="0"/>
              <a:t>filozofie</a:t>
            </a:r>
          </a:p>
        </p:txBody>
      </p:sp>
    </p:spTree>
    <p:extLst>
      <p:ext uri="{BB962C8B-B14F-4D97-AF65-F5344CB8AC3E}">
        <p14:creationId xmlns:p14="http://schemas.microsoft.com/office/powerpoint/2010/main" val="29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Volná místa na ÚP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4713387"/>
          </a:xfrm>
        </p:spPr>
        <p:txBody>
          <a:bodyPr/>
          <a:lstStyle/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řidič </a:t>
            </a:r>
            <a:r>
              <a:rPr lang="cs-CZ" dirty="0" err="1" smtClean="0"/>
              <a:t>sk</a:t>
            </a:r>
            <a:r>
              <a:rPr lang="cs-CZ" dirty="0" smtClean="0"/>
              <a:t>. C, CE, D, montážní dělník výrobků, skladník (obsluha VZV)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nástrojař (obsluha CNC obráběcích strojů), zámečník, svářeč, mechanik a opravář strojů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stavební dělník, dělník ve výrobě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pracovník v sociálních službách, sanitář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zdravotnictví</a:t>
            </a:r>
          </a:p>
          <a:p>
            <a:pPr marL="458425" indent="-457200">
              <a:buFont typeface="Wingdings" panose="05000000000000000000" pitchFamily="2" charset="2"/>
              <a:buChar char="§"/>
            </a:pPr>
            <a:r>
              <a:rPr lang="cs-CZ" dirty="0" smtClean="0"/>
              <a:t>strážný, úklidový pracovník</a:t>
            </a:r>
          </a:p>
          <a:p>
            <a:pPr marL="458425" indent="-457200">
              <a:buFont typeface="Courier New" panose="02070309020205020404" pitchFamily="49" charset="0"/>
              <a:buChar char="o"/>
            </a:pPr>
            <a:r>
              <a:rPr lang="cs-CZ" dirty="0"/>
              <a:t>prodavač, kuchař, </a:t>
            </a:r>
            <a:r>
              <a:rPr lang="cs-CZ" dirty="0" smtClean="0"/>
              <a:t>servírka, obchodní zástupce</a:t>
            </a:r>
            <a:endParaRPr lang="cs-CZ" dirty="0"/>
          </a:p>
          <a:p>
            <a:pPr marL="1225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6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557</Words>
  <Application>Microsoft Office PowerPoint</Application>
  <PresentationFormat>Předvádění na obrazovce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PPT sablona_UP (1)</vt:lpstr>
      <vt:lpstr>IPS</vt:lpstr>
      <vt:lpstr>Program </vt:lpstr>
      <vt:lpstr>Míra nezaměstnanosti k 30.9.2017</vt:lpstr>
      <vt:lpstr>Vývoj počtu uchazečů a VPM v hl. m. Praze v letech 2015 - 2017 </vt:lpstr>
      <vt:lpstr>Vývoj počtu uchazečů o zaměstnání a volných pracovních míst</vt:lpstr>
      <vt:lpstr> </vt:lpstr>
      <vt:lpstr>Evidence absolventů k 30.10.2016 Praha – východ</vt:lpstr>
      <vt:lpstr>Nejčastější obory u evidovaných absolventů</vt:lpstr>
      <vt:lpstr>Volná místa na ÚP</vt:lpstr>
      <vt:lpstr>Možnosti řešení nezaměstnanosti absolventů</vt:lpstr>
      <vt:lpstr>Opatření ke zvýšení zaměstnanosti</vt:lpstr>
      <vt:lpstr> Informační a poradenské středisko pro volbu povolání (IPS)</vt:lpstr>
      <vt:lpstr> Aktivity IPS</vt:lpstr>
      <vt:lpstr>Účast na skupinovém poradenství  - 8. třídy 2016</vt:lpstr>
      <vt:lpstr>Atlasy školství</vt:lpstr>
      <vt:lpstr>Důležité odkazy</vt:lpstr>
      <vt:lpstr>ÚP pro Prahu-východ (IPS)</vt:lpstr>
      <vt:lpstr>Děkuji za pozornost</vt:lpstr>
    </vt:vector>
  </TitlesOfParts>
  <Company>MPSV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Lehovec Pavel Mgr. (PY)</dc:creator>
  <cp:lastModifiedBy>MPSV123</cp:lastModifiedBy>
  <cp:revision>88</cp:revision>
  <dcterms:created xsi:type="dcterms:W3CDTF">2013-04-03T07:30:22Z</dcterms:created>
  <dcterms:modified xsi:type="dcterms:W3CDTF">2017-10-31T11:01:06Z</dcterms:modified>
</cp:coreProperties>
</file>